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7"/>
  </p:notesMasterIdLst>
  <p:handoutMasterIdLst>
    <p:handoutMasterId r:id="rId58"/>
  </p:handoutMasterIdLst>
  <p:sldIdLst>
    <p:sldId id="257" r:id="rId5"/>
    <p:sldId id="258" r:id="rId6"/>
    <p:sldId id="259" r:id="rId7"/>
    <p:sldId id="262" r:id="rId8"/>
    <p:sldId id="260" r:id="rId9"/>
    <p:sldId id="263" r:id="rId10"/>
    <p:sldId id="264" r:id="rId11"/>
    <p:sldId id="265" r:id="rId12"/>
    <p:sldId id="267" r:id="rId13"/>
    <p:sldId id="309" r:id="rId14"/>
    <p:sldId id="305" r:id="rId15"/>
    <p:sldId id="268" r:id="rId16"/>
    <p:sldId id="269" r:id="rId17"/>
    <p:sldId id="271" r:id="rId18"/>
    <p:sldId id="272" r:id="rId19"/>
    <p:sldId id="273" r:id="rId20"/>
    <p:sldId id="274" r:id="rId21"/>
    <p:sldId id="280" r:id="rId22"/>
    <p:sldId id="281" r:id="rId23"/>
    <p:sldId id="282" r:id="rId24"/>
    <p:sldId id="283" r:id="rId25"/>
    <p:sldId id="270" r:id="rId26"/>
    <p:sldId id="275" r:id="rId27"/>
    <p:sldId id="276" r:id="rId28"/>
    <p:sldId id="277" r:id="rId29"/>
    <p:sldId id="278" r:id="rId30"/>
    <p:sldId id="279" r:id="rId31"/>
    <p:sldId id="285" r:id="rId32"/>
    <p:sldId id="286" r:id="rId33"/>
    <p:sldId id="287" r:id="rId34"/>
    <p:sldId id="288" r:id="rId35"/>
    <p:sldId id="289" r:id="rId36"/>
    <p:sldId id="292" r:id="rId37"/>
    <p:sldId id="310" r:id="rId38"/>
    <p:sldId id="303" r:id="rId39"/>
    <p:sldId id="304" r:id="rId40"/>
    <p:sldId id="302" r:id="rId41"/>
    <p:sldId id="290" r:id="rId42"/>
    <p:sldId id="291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12" r:id="rId53"/>
    <p:sldId id="313" r:id="rId54"/>
    <p:sldId id="314" r:id="rId55"/>
    <p:sldId id="261" r:id="rId5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3" d="100"/>
          <a:sy n="73" d="100"/>
        </p:scale>
        <p:origin x="618" y="78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2/9/2024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2/9/2024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7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0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5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0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4576A-F041-465B-B05C-90CC0BF4FA5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8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A58A-F6A3-44B4-8553-CA3EAF252FB7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513F-1C7D-48A3-9E66-761794785CC6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C340-5827-402A-ABD7-86B6900F77A8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BD3E-AD23-4233-B7FD-BCC74AA741B1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  <a:noFill/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5C56-1C19-4454-A6D4-FDB294070137}" type="datetime1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EA3F-BC83-4494-8BB2-CF9729692A8C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FC3-C38C-4973-9593-9C0AA203E374}" type="datetime1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E9B8-A638-47B9-8EAF-A06FB35BB403}" type="datetime1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14C0-40BC-46FB-ADE3-F7141007B5FB}" type="datetime1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BC97-2F5E-4770-AEEF-8F2730A3EA80}" type="datetime1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9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1B0D41C-F0D3-49F0-8041-67FC705A40C6}" type="datetime1">
              <a:rPr lang="en-US" smtClean="0"/>
              <a:pPr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&amp; Implementation of State Space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5980" y="4437112"/>
            <a:ext cx="8458200" cy="1371600"/>
          </a:xfrm>
        </p:spPr>
        <p:txBody>
          <a:bodyPr>
            <a:normAutofit/>
          </a:bodyPr>
          <a:lstStyle/>
          <a:p>
            <a:r>
              <a:rPr lang="en-US" b="1" dirty="0" smtClean="0"/>
              <a:t>Dr. </a:t>
            </a:r>
            <a:r>
              <a:rPr lang="en-US" b="1" dirty="0" err="1" smtClean="0"/>
              <a:t>Keerthy</a:t>
            </a:r>
            <a:r>
              <a:rPr lang="en-US" b="1" dirty="0" smtClean="0"/>
              <a:t>  A 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916" y="275453"/>
            <a:ext cx="9601200" cy="720080"/>
          </a:xfrm>
        </p:spPr>
        <p:txBody>
          <a:bodyPr/>
          <a:lstStyle/>
          <a:p>
            <a:r>
              <a:rPr lang="en-US" b="1" dirty="0"/>
              <a:t>Legal moves of a chess </a:t>
            </a:r>
            <a:r>
              <a:rPr lang="en-US" b="1" dirty="0" smtClean="0"/>
              <a:t>knight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2" y="2276872"/>
            <a:ext cx="5072520" cy="4375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360" y="2503415"/>
            <a:ext cx="4575756" cy="41492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5820" y="1123608"/>
            <a:ext cx="104652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B3835"/>
                </a:solidFill>
                <a:latin typeface="Source Sans Pro"/>
              </a:rPr>
              <a:t>A knight’s tour is a series of moves that knight makes while visiting every cell of n x n of the chessboard exactly once.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0612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A 3 x 3 chessboard with move rules for the simplified knight tour problem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1988840"/>
            <a:ext cx="4619625" cy="2419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35" y="5949280"/>
            <a:ext cx="55713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924" y="2420888"/>
            <a:ext cx="96012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lgerian" panose="04020705040A02060702" pitchFamily="82" charset="0"/>
              </a:rPr>
              <a:t>Production Systems</a:t>
            </a:r>
            <a:endParaRPr lang="en-IN" sz="4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0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1124744"/>
            <a:ext cx="8822418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48" y="764704"/>
            <a:ext cx="7984554" cy="52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980728"/>
            <a:ext cx="1023913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6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92" y="548680"/>
            <a:ext cx="9541611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7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332656"/>
            <a:ext cx="8933804" cy="620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2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813" y="381000"/>
            <a:ext cx="9601200" cy="743744"/>
          </a:xfrm>
        </p:spPr>
        <p:txBody>
          <a:bodyPr/>
          <a:lstStyle/>
          <a:p>
            <a:r>
              <a:rPr lang="en-US" dirty="0"/>
              <a:t>Simple reflex </a:t>
            </a:r>
            <a:r>
              <a:rPr lang="en-US" dirty="0" smtClean="0"/>
              <a:t>agent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action on the basis of current percept, ignoring all past percepts</a:t>
            </a:r>
            <a:endParaRPr lang="en-US" dirty="0"/>
          </a:p>
        </p:txBody>
      </p:sp>
      <p:pic>
        <p:nvPicPr>
          <p:cNvPr id="7" name="Picture 4" descr="simple-reflex-agent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14092" y="2204864"/>
            <a:ext cx="6018455" cy="383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305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813" y="381000"/>
            <a:ext cx="9601200" cy="887760"/>
          </a:xfrm>
        </p:spPr>
        <p:txBody>
          <a:bodyPr/>
          <a:lstStyle/>
          <a:p>
            <a:r>
              <a:rPr lang="en-US" dirty="0"/>
              <a:t>Model-based reflex </a:t>
            </a:r>
            <a:r>
              <a:rPr lang="en-US" dirty="0" smtClean="0"/>
              <a:t>agent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93813" y="1524000"/>
            <a:ext cx="9601200" cy="4648200"/>
          </a:xfrm>
        </p:spPr>
        <p:txBody>
          <a:bodyPr/>
          <a:lstStyle/>
          <a:p>
            <a:r>
              <a:rPr lang="en-US" dirty="0" smtClean="0"/>
              <a:t>Maintains internal state that keeps track of aspects of the environment that cannot be currently observed</a:t>
            </a:r>
          </a:p>
        </p:txBody>
      </p:sp>
      <p:pic>
        <p:nvPicPr>
          <p:cNvPr id="7" name="Picture 4" descr="reflex+state-ag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092" y="2340864"/>
            <a:ext cx="6019307" cy="383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1825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&amp; Implementation of State Space Search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3" y="1676400"/>
            <a:ext cx="9601200" cy="2040632"/>
          </a:xfrm>
        </p:spPr>
        <p:txBody>
          <a:bodyPr/>
          <a:lstStyle/>
          <a:p>
            <a:pPr marL="342900" indent="-342900"/>
            <a:r>
              <a:rPr lang="en-US" dirty="0"/>
              <a:t>Recursion Based Search </a:t>
            </a:r>
          </a:p>
          <a:p>
            <a:pPr marL="342900" indent="-342900"/>
            <a:r>
              <a:rPr lang="en-US" dirty="0"/>
              <a:t>Pattern Directed Search</a:t>
            </a:r>
          </a:p>
          <a:p>
            <a:pPr marL="342900" indent="-342900"/>
            <a:r>
              <a:rPr lang="en-US" dirty="0"/>
              <a:t>Production Systems</a:t>
            </a:r>
          </a:p>
          <a:p>
            <a:pPr marL="342900" indent="-342900"/>
            <a:r>
              <a:rPr lang="en-US" dirty="0"/>
              <a:t>Blackboard Architecture for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1081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813" y="381000"/>
            <a:ext cx="9601200" cy="671736"/>
          </a:xfrm>
        </p:spPr>
        <p:txBody>
          <a:bodyPr/>
          <a:lstStyle/>
          <a:p>
            <a:r>
              <a:rPr lang="en-US" dirty="0"/>
              <a:t>Goal-based </a:t>
            </a:r>
            <a:r>
              <a:rPr lang="en-US" dirty="0" smtClean="0"/>
              <a:t>agent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93813" y="1340768"/>
            <a:ext cx="9601200" cy="4831432"/>
          </a:xfrm>
        </p:spPr>
        <p:txBody>
          <a:bodyPr/>
          <a:lstStyle/>
          <a:p>
            <a:r>
              <a:rPr lang="en-US" dirty="0" smtClean="0"/>
              <a:t>The agent uses goal information to select between possible actions in the current state</a:t>
            </a:r>
            <a:endParaRPr lang="en-US" dirty="0"/>
          </a:p>
        </p:txBody>
      </p:sp>
      <p:pic>
        <p:nvPicPr>
          <p:cNvPr id="8" name="Picture 5" descr="goal-based-ag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0116" y="2132856"/>
            <a:ext cx="6019800" cy="383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7839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3813" y="381000"/>
            <a:ext cx="9601200" cy="527720"/>
          </a:xfrm>
        </p:spPr>
        <p:txBody>
          <a:bodyPr>
            <a:normAutofit fontScale="90000"/>
          </a:bodyPr>
          <a:lstStyle/>
          <a:p>
            <a:r>
              <a:rPr lang="en-US" dirty="0"/>
              <a:t>Utility-based </a:t>
            </a:r>
            <a:r>
              <a:rPr lang="en-US" dirty="0" smtClean="0"/>
              <a:t>agent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79612" y="1143001"/>
            <a:ext cx="8534400" cy="4983163"/>
          </a:xfrm>
        </p:spPr>
        <p:txBody>
          <a:bodyPr/>
          <a:lstStyle/>
          <a:p>
            <a:r>
              <a:rPr lang="en-US" dirty="0" smtClean="0"/>
              <a:t>The agent uses a utility function to evaluate the desirability of states that could result from each possible action</a:t>
            </a:r>
          </a:p>
          <a:p>
            <a:endParaRPr lang="en-US" dirty="0"/>
          </a:p>
        </p:txBody>
      </p:sp>
      <p:pic>
        <p:nvPicPr>
          <p:cNvPr id="7" name="Picture 5" descr="utility-based-ag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8108" y="2060848"/>
            <a:ext cx="6018879" cy="383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0497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764704"/>
            <a:ext cx="953047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00" y="2276872"/>
            <a:ext cx="7989486" cy="439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84" y="188640"/>
            <a:ext cx="4986032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1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260647"/>
            <a:ext cx="8856984" cy="649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9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692696"/>
            <a:ext cx="8720803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548680"/>
            <a:ext cx="9330038" cy="44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7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980728"/>
            <a:ext cx="8612209" cy="39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764704"/>
            <a:ext cx="6972300" cy="3152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72" y="3917479"/>
            <a:ext cx="69723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836712"/>
            <a:ext cx="7010400" cy="1800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2" y="2636937"/>
            <a:ext cx="70104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5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Journey so far…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Representation of a problem solution as a path from a start state to a goal </a:t>
            </a:r>
            <a:endParaRPr lang="en-US" dirty="0" smtClean="0"/>
          </a:p>
          <a:p>
            <a:r>
              <a:rPr lang="en-US" dirty="0" smtClean="0"/>
              <a:t>Systematic </a:t>
            </a:r>
            <a:r>
              <a:rPr lang="en-US" dirty="0"/>
              <a:t>search of alternative paths </a:t>
            </a:r>
            <a:endParaRPr lang="en-US" dirty="0" smtClean="0"/>
          </a:p>
          <a:p>
            <a:r>
              <a:rPr lang="en-US" dirty="0" smtClean="0"/>
              <a:t>Backtracking </a:t>
            </a:r>
            <a:r>
              <a:rPr lang="en-US" dirty="0"/>
              <a:t>from failures </a:t>
            </a:r>
            <a:endParaRPr lang="en-US" dirty="0" smtClean="0"/>
          </a:p>
          <a:p>
            <a:r>
              <a:rPr lang="en-US" dirty="0" smtClean="0"/>
              <a:t>Explicit </a:t>
            </a:r>
            <a:r>
              <a:rPr lang="en-US" dirty="0"/>
              <a:t>records of states under consideration </a:t>
            </a:r>
            <a:endParaRPr lang="en-US" dirty="0" smtClean="0"/>
          </a:p>
          <a:p>
            <a:pPr lvl="1"/>
            <a:r>
              <a:rPr lang="en-US" dirty="0" smtClean="0"/>
              <a:t>open </a:t>
            </a:r>
            <a:r>
              <a:rPr lang="en-US" dirty="0"/>
              <a:t>list: untried </a:t>
            </a:r>
            <a:r>
              <a:rPr lang="en-US" dirty="0" smtClean="0"/>
              <a:t>states</a:t>
            </a:r>
          </a:p>
          <a:p>
            <a:pPr lvl="1"/>
            <a:r>
              <a:rPr lang="en-US" dirty="0" smtClean="0"/>
              <a:t>closed </a:t>
            </a:r>
            <a:r>
              <a:rPr lang="en-US" dirty="0"/>
              <a:t>lists: to implement loop detection </a:t>
            </a:r>
          </a:p>
          <a:p>
            <a:r>
              <a:rPr lang="en-US" dirty="0" smtClean="0"/>
              <a:t>open </a:t>
            </a:r>
            <a:r>
              <a:rPr lang="en-US" dirty="0"/>
              <a:t>list is a stack for DFS, a queue for BFS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25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28" y="1052736"/>
            <a:ext cx="70294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0" y="476672"/>
            <a:ext cx="6991350" cy="2447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2924597"/>
            <a:ext cx="69913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8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1196752"/>
            <a:ext cx="8317463" cy="41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9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860" y="188640"/>
            <a:ext cx="9601200" cy="671736"/>
          </a:xfrm>
        </p:spPr>
        <p:txBody>
          <a:bodyPr/>
          <a:lstStyle/>
          <a:p>
            <a:r>
              <a:rPr lang="en-US" dirty="0" smtClean="0"/>
              <a:t>Where does learning come in?</a:t>
            </a:r>
            <a:endParaRPr lang="en-US" dirty="0"/>
          </a:p>
        </p:txBody>
      </p:sp>
      <p:pic>
        <p:nvPicPr>
          <p:cNvPr id="5" name="Picture 2" descr="http://image.slidesharecdn.com/m2-agents-120118104054-phpapp01/95/artificial-intelligence-chapter-two-agents-28-728.jpg?cb=132688336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2304" y="1143001"/>
            <a:ext cx="6644217" cy="4983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5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4" y="263098"/>
            <a:ext cx="9433048" cy="6550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788" y="245436"/>
            <a:ext cx="2710037" cy="658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188640"/>
            <a:ext cx="9601200" cy="671736"/>
          </a:xfrm>
        </p:spPr>
        <p:txBody>
          <a:bodyPr/>
          <a:lstStyle/>
          <a:p>
            <a:r>
              <a:rPr lang="en-US" b="1" dirty="0" smtClean="0"/>
              <a:t>The 8-puzzle as a production System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04" y="1196752"/>
            <a:ext cx="6348933" cy="55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5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40" y="0"/>
            <a:ext cx="8402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892" y="2348880"/>
            <a:ext cx="9601200" cy="1143000"/>
          </a:xfrm>
        </p:spPr>
        <p:txBody>
          <a:bodyPr/>
          <a:lstStyle/>
          <a:p>
            <a:r>
              <a:rPr lang="en-US" b="1" dirty="0" smtClean="0"/>
              <a:t>Control of search in Production Systems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961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260648"/>
            <a:ext cx="8929612" cy="64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6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90" y="88218"/>
            <a:ext cx="6991350" cy="2152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90" y="2252470"/>
            <a:ext cx="699135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48" y="4077072"/>
            <a:ext cx="7002892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964" y="692696"/>
            <a:ext cx="6578731" cy="792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08" y="2276872"/>
            <a:ext cx="8314414" cy="33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3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88640"/>
            <a:ext cx="9159353" cy="65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2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908720"/>
            <a:ext cx="899823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4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620688"/>
            <a:ext cx="9083167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980728"/>
            <a:ext cx="8016552" cy="44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8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692696"/>
            <a:ext cx="8172003" cy="5349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796" y="1556792"/>
            <a:ext cx="16859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6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332656"/>
            <a:ext cx="9860968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3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924" y="548680"/>
            <a:ext cx="8813342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340768"/>
            <a:ext cx="6162675" cy="4133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604" y="1360687"/>
            <a:ext cx="2304256" cy="41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404664"/>
            <a:ext cx="995483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80" y="548680"/>
            <a:ext cx="7961612" cy="56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Recursion Based Search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844824"/>
            <a:ext cx="9282609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72" y="476672"/>
            <a:ext cx="8084099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2" y="3212976"/>
            <a:ext cx="4904184" cy="30963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82044" y="188640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444444"/>
                </a:solidFill>
                <a:latin typeface="Open Sans"/>
              </a:rPr>
              <a:t>Blackboard architecture</a:t>
            </a:r>
            <a:endParaRPr lang="en-IN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348" y="4581128"/>
            <a:ext cx="6552728" cy="163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227" y="1124744"/>
            <a:ext cx="11161240" cy="120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smtClean="0"/>
              <a:t>The blackboard architecture is a model of control that has been applied to problems requiring the coordination of multiple processes or knowledge sources. </a:t>
            </a:r>
          </a:p>
          <a:p>
            <a:r>
              <a:rPr lang="en-US" dirty="0" smtClean="0"/>
              <a:t>A blackboard is a central global database for the communication of asynchronous knowledge sources focusing on related aspects of a particular problem.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25004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332656"/>
            <a:ext cx="9741896" cy="62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548680"/>
            <a:ext cx="5904656" cy="506325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4412" y="549045"/>
            <a:ext cx="5688632" cy="5486400"/>
          </a:xfrm>
        </p:spPr>
        <p:txBody>
          <a:bodyPr/>
          <a:lstStyle/>
          <a:p>
            <a:r>
              <a:rPr lang="en-US" dirty="0" smtClean="0"/>
              <a:t>Does not utilize the full power of recursion</a:t>
            </a:r>
          </a:p>
          <a:p>
            <a:r>
              <a:rPr lang="en-US" dirty="0" smtClean="0"/>
              <a:t>Use recursion to organize states and paths through state space</a:t>
            </a:r>
          </a:p>
          <a:p>
            <a:r>
              <a:rPr lang="en-US" dirty="0" smtClean="0"/>
              <a:t>Global closed list – detects duplicate states and avoid loops &amp; open list has activation records of recursive environments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8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348" y="548680"/>
            <a:ext cx="6172200" cy="5486400"/>
          </a:xfrm>
        </p:spPr>
        <p:txBody>
          <a:bodyPr/>
          <a:lstStyle/>
          <a:p>
            <a:r>
              <a:rPr lang="en-US" dirty="0" smtClean="0"/>
              <a:t>Produces child states one at a time and recursively searches the descendants of each child before generating its siblings</a:t>
            </a:r>
          </a:p>
          <a:p>
            <a:r>
              <a:rPr lang="en-US" dirty="0" smtClean="0"/>
              <a:t>If some descendant of the child state is a goal the recursive call returns “success” and ignores the siblings</a:t>
            </a:r>
          </a:p>
          <a:p>
            <a:r>
              <a:rPr lang="en-US" dirty="0" smtClean="0"/>
              <a:t>If the recursive call fails to find the goal, the next sibling is generated and all of its descendants are searched</a:t>
            </a:r>
            <a:r>
              <a:rPr lang="en-US" dirty="0" smtClean="0">
                <a:sym typeface="Wingdings" panose="05000000000000000000" pitchFamily="2" charset="2"/>
              </a:rPr>
              <a:t> Backtracking</a:t>
            </a:r>
            <a:endParaRPr lang="en-US" dirty="0" smtClean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56" y="1491680"/>
            <a:ext cx="5184576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5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Use recursion </a:t>
            </a:r>
            <a:endParaRPr lang="en-IN" sz="4000" b="1" dirty="0"/>
          </a:p>
        </p:txBody>
      </p:sp>
      <p:sp>
        <p:nvSpPr>
          <p:cNvPr id="12" name="Rectangle 11"/>
          <p:cNvSpPr/>
          <p:nvPr/>
        </p:nvSpPr>
        <p:spPr>
          <a:xfrm>
            <a:off x="765820" y="1700808"/>
            <a:ext cx="1072919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• </a:t>
            </a:r>
            <a:r>
              <a:rPr lang="en-US" sz="2800" dirty="0"/>
              <a:t>for clarity, compactness, and simplicity </a:t>
            </a:r>
            <a:endParaRPr lang="en-US" sz="2800" dirty="0" smtClean="0"/>
          </a:p>
          <a:p>
            <a:r>
              <a:rPr lang="en-US" sz="2800" dirty="0" smtClean="0"/>
              <a:t>• </a:t>
            </a:r>
            <a:r>
              <a:rPr lang="en-US" sz="2800" dirty="0"/>
              <a:t>call the algorithm recursively for each child </a:t>
            </a:r>
            <a:endParaRPr lang="en-US" sz="2800" dirty="0" smtClean="0"/>
          </a:p>
          <a:p>
            <a:r>
              <a:rPr lang="en-US" sz="2800" dirty="0" smtClean="0"/>
              <a:t>• </a:t>
            </a:r>
            <a:r>
              <a:rPr lang="en-US" sz="2800" dirty="0"/>
              <a:t>the open list is not needed anymore, activation records take care of this </a:t>
            </a:r>
            <a:endParaRPr lang="en-US" sz="2800" dirty="0" smtClean="0"/>
          </a:p>
          <a:p>
            <a:r>
              <a:rPr lang="en-US" sz="2800" dirty="0" smtClean="0"/>
              <a:t>• </a:t>
            </a:r>
            <a:r>
              <a:rPr lang="en-US" sz="2800" dirty="0"/>
              <a:t>still use the closed list for loop detection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3959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Pattern-Directed Search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413892" y="1700808"/>
            <a:ext cx="914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pattern-directed </a:t>
            </a:r>
            <a:r>
              <a:rPr lang="en-US" dirty="0"/>
              <a:t>search uses </a:t>
            </a:r>
            <a:r>
              <a:rPr lang="en-US" b="1" dirty="0"/>
              <a:t>unification</a:t>
            </a:r>
            <a:r>
              <a:rPr lang="en-US" dirty="0"/>
              <a:t> to determine when two expressions match, and it uses </a:t>
            </a:r>
            <a:r>
              <a:rPr lang="en-US" b="1" dirty="0"/>
              <a:t>modus ponens</a:t>
            </a:r>
            <a:r>
              <a:rPr lang="en-US" dirty="0"/>
              <a:t> to generate the children states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552832"/>
            <a:ext cx="8165035" cy="20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2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xagonal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al design slides.potx" id="{12658BD0-7259-4A0F-91D4-55B50BBE9BFD}" vid="{57622FE6-AF39-47E3-8976-1D25291C345B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427FAC-CD3A-494C-985C-09E26C5EA507}">
  <ds:schemaRefs>
    <ds:schemaRef ds:uri="a4f35948-e619-41b3-aa29-22878b09cfd2"/>
    <ds:schemaRef ds:uri="40262f94-9f35-4ac3-9a90-690165a166b7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Hexagonal design slides</Template>
  <TotalTime>370</TotalTime>
  <Words>418</Words>
  <Application>Microsoft Office PowerPoint</Application>
  <PresentationFormat>Custom</PresentationFormat>
  <Paragraphs>52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Algerian</vt:lpstr>
      <vt:lpstr>Arial</vt:lpstr>
      <vt:lpstr>Century Gothic</vt:lpstr>
      <vt:lpstr>Euphemia</vt:lpstr>
      <vt:lpstr>Open Sans</vt:lpstr>
      <vt:lpstr>Palatino Linotype</vt:lpstr>
      <vt:lpstr>Source Sans Pro</vt:lpstr>
      <vt:lpstr>Wingdings</vt:lpstr>
      <vt:lpstr>Hexagonal design template</vt:lpstr>
      <vt:lpstr>Control &amp; Implementation of State Space Search</vt:lpstr>
      <vt:lpstr>Control &amp; Implementation of State Space Search</vt:lpstr>
      <vt:lpstr>Journey so far…</vt:lpstr>
      <vt:lpstr>PowerPoint Presentation</vt:lpstr>
      <vt:lpstr>Recursion Based Search</vt:lpstr>
      <vt:lpstr>PowerPoint Presentation</vt:lpstr>
      <vt:lpstr>PowerPoint Presentation</vt:lpstr>
      <vt:lpstr>Use recursion </vt:lpstr>
      <vt:lpstr>Pattern-Directed Search</vt:lpstr>
      <vt:lpstr>Legal moves of a chess knight</vt:lpstr>
      <vt:lpstr> A 3 x 3 chessboard with move rules for the simplified knight tour problem</vt:lpstr>
      <vt:lpstr>Production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reflex agent</vt:lpstr>
      <vt:lpstr>Model-based reflex agent</vt:lpstr>
      <vt:lpstr>Goal-based agent</vt:lpstr>
      <vt:lpstr>Utility-based 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does learning come in?</vt:lpstr>
      <vt:lpstr>PowerPoint Presentation</vt:lpstr>
      <vt:lpstr>The 8-puzzle as a production System</vt:lpstr>
      <vt:lpstr>PowerPoint Presentation</vt:lpstr>
      <vt:lpstr>Control of search in Production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&amp; Implementation of State Space Search</dc:title>
  <dc:creator>Administrator</dc:creator>
  <cp:lastModifiedBy>admin</cp:lastModifiedBy>
  <cp:revision>30</cp:revision>
  <dcterms:created xsi:type="dcterms:W3CDTF">2023-02-01T06:27:06Z</dcterms:created>
  <dcterms:modified xsi:type="dcterms:W3CDTF">2024-02-09T05:39:40Z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